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20" r:id="rId3"/>
    <p:sldId id="385" r:id="rId4"/>
    <p:sldId id="386" r:id="rId5"/>
    <p:sldId id="258" r:id="rId6"/>
    <p:sldId id="1315" r:id="rId7"/>
    <p:sldId id="2521" r:id="rId8"/>
    <p:sldId id="2522" r:id="rId9"/>
    <p:sldId id="2523" r:id="rId10"/>
    <p:sldId id="723" r:id="rId11"/>
    <p:sldId id="1518" r:id="rId12"/>
    <p:sldId id="1519" r:id="rId13"/>
    <p:sldId id="1514" r:id="rId14"/>
    <p:sldId id="1513" r:id="rId15"/>
    <p:sldId id="1516" r:id="rId16"/>
    <p:sldId id="1521" r:id="rId17"/>
    <p:sldId id="1310" r:id="rId18"/>
    <p:sldId id="1311" r:id="rId19"/>
    <p:sldId id="1312" r:id="rId20"/>
    <p:sldId id="259" r:id="rId21"/>
    <p:sldId id="1510" r:id="rId22"/>
    <p:sldId id="1522" r:id="rId23"/>
    <p:sldId id="1523" r:id="rId24"/>
    <p:sldId id="1535" r:id="rId25"/>
    <p:sldId id="2524" r:id="rId26"/>
    <p:sldId id="2516" r:id="rId27"/>
    <p:sldId id="2517" r:id="rId28"/>
    <p:sldId id="2515" r:id="rId29"/>
    <p:sldId id="2513" r:id="rId30"/>
    <p:sldId id="2514" r:id="rId31"/>
    <p:sldId id="2518" r:id="rId32"/>
    <p:sldId id="2519" r:id="rId33"/>
    <p:sldId id="2262" r:id="rId34"/>
    <p:sldId id="1947" r:id="rId35"/>
    <p:sldId id="2489" r:id="rId36"/>
    <p:sldId id="1788" r:id="rId37"/>
    <p:sldId id="227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0T15:44:21.8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8008 12065 0,'18'0'140,"-1"0"-140,1 0 16,17-18-1,1 18 1,69 0 0,1 0-16,-18 0 31,71 0-15,-106 0-1,35 0-15,-35 0 16,106 0-1,-53 18 1,-36-18 0,19 18-1,-37-1 1,37-17 0,-19 0-1,-35 0 16,36 0-15,0 0 0,-36 0 15,18 0-15,-18 0-16,18 0 31,-35 0-16,35 0-15,-18 0 16,88 0 0,-52 36-1,88-36 17,-18 17-17,-71-17 1,1 18-1,-18-1 1,-36-17 0,107 0 281,17 0-297,0-17 15,18-1 1,-53 18-1,-1 0 1,-16-17-16,-19 17 16,71-18-1,-88 18 1,88-35 15,-52 35-15,-54 0-1,35 0 1,1 0 0,-36 0-16,0 0 31,36 0-15,-36 0-1,36-18 1,35 18-1,-36-18 1,89 18 0,0-17-1,-89-1 1,71 18 0,-88-18-1,71 18 16,-71 0-15,0 0 0,-36 0-1,89-17 251,71 17-266,-36 0 16,35 0-1,-35 0 1,88 35-1,-158-35-15,17 18 16,-35-18 0,35 0-1,0 0 1,-52 0 0,70 0 15,-89 0-16,19 0-15,-1 0 16,18 0 0,-18 0-1,36 0 1,-36 0 0,18 0-16,53 0 31,-89 0-16,107 0 1,-18-18 0,-18 18-1,0-35 1,18 17 0,88 1-1,-35-1 1,-89 18-1,36-18 1,-36 18 0,89 0 249,53 18-265,-36 17 16,18 18 0,-53-35-16,18 17 15,-53-17 1,88-1-1,-88 1 1,-71-18 0,71 18 15,-53-18-15,35 0-1,0 0 1,-35 0-1,88 0 1,-35 0 0,-35-18-16,35 18 31,-36-18-15,-35 1-1,159 17 220,-53 0-220,1 0 1,-19-18-1,53 18 1,-87 0 0,-19 0-16,18 0 15,71 0 17,-106 0-17,88 0 1,-53 0-1,-35 0 1,53 0 0,18 0-1,-71 0 1,35 0 0,0-18-1,-70 18 1,52-17-1,-52 17 1,70 0 250,18-36-251,17 36 1,-52-17 0,35 17-16,-18 0 15,18 0 1,-36 0-1,71-18 1,-88 18 0,88 0-16,-17-17 31,-89 17-15,71-18-1,-71 18 1,18 0-16,-18-18 15,89 18-15,-71-17 32,0 17-32,0-18 15,52 18 1,-16-18 0,-54 18-1,0 0 1,-17 0 15,88 0 219,35 53-250,-18-35 16,-52 0-16,105 17 15,-105-18 1,-1 19 0,-17-19-1,35 1 1,-52-18-1,52 0-15,-35 0 32,-18 0-17,36 0 1,-36 0 0,0 0-1,18 0 1,0 0 15,-18-18 0,-17 18-15,0 0-16,-1-17 16,19 17-16,-19-18 31,36 18-16,0-18 1,-35 18 0,-1 0-1,19 0 1,-19 0 0,1 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0T15:44:27.2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7973 12647 0,'17'0'31,"1"0"1,17 0-1,-17 0-31,0 0 15,-1 0 1,36 0 0,-18 18-1,18-18 1,0 17 15,-35-17-15,17 18-1,0-18 1,-17 0-16,17 0 16,1 0-1,-36 18 1,53-18 0,17 17-1,-35-17 1,18 0-1,0 0 1,-17 0 15,-19 0-31,18 0 16,36 0 0,-53 0-1,35 0 1,17 0-1,-52 0 1,17 0 0,0 0-1,-17 0 1,17 0 0,-17 0-1,17 0-15,-17 0 16,17 0-1,-17 0 1,17 0 0,-17 0-1,-1 18 1,1-18 15,17 0-15,0 18 15,-17-18 0,0 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0T15:44:34.0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8096 13635 0,'0'0'0,"0"18"16,88-18 15,-52 0-15,34 0-1,-17 0 1,-18 0 0,36 0-1,-36 0 1,1 0 0,52 0-1,-18 0 1,-34 0-1,52 0 1,-35 0 15,17 0-15,1 0 0,-18 0-1,17 0 1,1 0-1,-36 0 1,36 0 0,17 0-1,-53 0 1,53 0 0,18 0-1,-35 0 1,52 0 15,-52 0-15,-1 0-16,19 0 15,69 0 1,-87 0 0,141 0-1,-36 17 1,-88-17-1,-35 0 1,0 18 0,17-18 312,36 0-313,0 0 1,0 0 0,17 0-1,-52-18-15,17 18 16,71-35 0,-106 35-1,35-18 1,36 18-1,-72-17 1,54 17 0,0 0-1,-88 0 1,88 0 0,-53 0-1,-18 0 1,35 0-1,-52 0 1,17 0-16,1 0 31,52 0-15,-53 0 0,36-18-1,-1 18 1,-70-18-1,71 18 1,-36 0 0,106 0 265,0 0-281,0 0 16,-35 0 15,-18 0-16,-17 0-15,-1 0 16,36 0 0,-18 0-1,-35 0-15,36 0 32,-19 0-17,1 0-15,-18-17 16,105 17-1,-69-18 1,52 0 0,-36 18-1,-52-17 1,18 17-16,-36 0 16,36-18-1,-54 18 1,36 0 15,-35 0-15,35 0 296,17 0-312,19 0 16,-36 0-1,35 0 1,-35 0-16,17 0 31,1 0-15,-36-18 0,36 18-1,-36-17 1,18 17-1,-18 0 1,89-18 0,-1 18-1,-35-17 1,53 17 0,-88 0-1,53 0 1,-35 0-1,-36 0 1,0 0-16,-17 0 16,17 0-1,36 0 298,35 0-298,-18 17 1,-35-17 0,105 18-1,-69-18 1,-37 17-16,37-17 16,69 18-1,-87-18 1,70 18-1,-35-18 1,-18 0 15,-53 0-31,36 0 16,-53 0 0,17 0-1,35 0 251,36 0-251,0 0-15,-18 0 32,18 0-32,0 0 15,70 0 1,-87 0 0,-37 0-16,1 0 15,71 0 1,-71 0-1,35 0 1,0 0 0,-53 0-1,54 0 1,-36 0-16,-36 0 16,18 0-1,1 0 1,-19 0-1,89 0 251,71 0-266,-36 0 16,17 0-1,-52 0 1,71 0 0,-89 0-1,18 0-15,-18 0 16,-35 0-1,-18 0 1,0 0-16,1 0 16,-1 0-1,159 0 220,88 0-235,36 0 15,-36 0 1,-35 0 0,-35 0-16,-71 0 15,53 17 1,-141-17-1,35 0 17,-53 18-17,-17-18 1,-1 0 0,54 18 249,-1-18-265,19 17 16,-36-17-1,17 0 1,36 0-16,-53 0 16,-18 0-1,18 0 1,35 0 0,-52 0-1,16 0-15,-16 0 16,52 0 15,-35 0-15,35 0-1,18 0 1,-71 0 0,0 18-1,18-18-15,-35 0 31,17 0-15,-17 0 0,0 0-1,-1 0 1,1 0-16,-1 0 16,1 0 15,0 18-16,17-18 1,0 0 15,-17 0-31,0 0 47,-1 0-31,1 0 15,-1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0T15:44:38.5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8079 14164 0,'35'0'78,"0"0"-78,0 18 32,36-18-32,17 0 15,71 35 1,-53-35-1,123 18 1,-35 17 0,-123-17-1,87-18 1,-52 0 0,-53 0-1,35 0 1,-35 0-1,-17 0-15,16 0 32,37 0-17,-54 17 1,53-17 0,-17 0-1,-1 0 1,18 0-1,18 0 1,-53 0 0,71 0-1,-18 0 1,-54 0 0,37 0-1,-19 0 1,-17 0-16,0 0 15,53 0 1,-36 0 0,36 0-1,0 0 17,-35 0-17,34 0 1,-16 0-1,-54 0 1,35 0 0,-17 0-1,-35 0 1,0 0 0,-1 0-1,107 0 251,52 0-266,36-35 15,-36 35 1,106 0 0,-158 0-1,35 0 17,17 0-17,-123 0 1,0 0-16,17 0 15,36 0 1,-53 0 0,88 0-1,-35 0 1,-35 0 0,35 0-1,-18 0 1,-35 0-1,52 0 17,-16 0-17,-54 0 1,53 18 0,-53-18-1,36 17 1,-53-17-1,123 0 235,0 0-250,-35 0 16,-18 0-16,-18 0 16,-17 0-1,88 0 1,-88 0 0,18 0-16,-1 0 15,36 0 1,-17 0-1,-1 0 17,0 0-17,-53 0 1,36 0 0,-1-17-1,-34 17 1,34 0-1,-17 0 1,-18 0 0,18-18-1,18 18 1,-18-18 0,35 18 15,18-17-16,-53 17 1,35 0 0,-53 0-1,18 0-15,-18 0 16,54 0 0,-54 0-1,-18 0 1,72 0 265,-19 0-265,18 0-1,-17 0-15,17 0 16,-35 0 0,88 0 15,-53 0-16,-52 0 1,17 0 0,-1 0-1,-16 0 1,17 0 0,0 0-1,-36 0 1,36 0-1,-35 0 1,-1 0-16,19 0 16,-19 0-1,1 0 1,0 0-16,17 0 16,0 0-1,0 0 16,-17 0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B0E9C-F826-4A9C-96F6-198FADA01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76D9DF-A9AE-48F5-BC69-3747BF1C4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492C9FE-93EA-4AA9-A7C9-EFEDDE00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DA7-3BF0-49DA-B6AD-A8E547F59144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FACD874-54B0-4BCC-8AB3-B7A18D8B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018A6B3-68B2-49BA-B06D-DB0C57A8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A951-9740-49BC-B1C4-D8E310130D1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62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664D1-F084-40CE-8B8E-DD003172E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7DAD140-82AE-4368-8B21-8D0C914B9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09F0E43-B634-4CF4-B397-5AACA6159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DA7-3BF0-49DA-B6AD-A8E547F59144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1FA2D7E-811F-491D-977B-BCB309686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AF076E2-33BE-467C-B730-C26A102CB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A951-9740-49BC-B1C4-D8E310130D1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413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3862294-4F7F-4F41-AEF7-A8476D4B3F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B771534-B42A-4ADA-A50B-B410D0BBA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CB722A0-843D-4A2A-9DB4-9E3684C99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DA7-3BF0-49DA-B6AD-A8E547F59144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984C6C5-8D29-47DA-A07C-A28B59FC2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8EBF3E-5EDB-410A-9D0A-D0CCF2FA4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A951-9740-49BC-B1C4-D8E310130D1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09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6C849D-FAC5-458E-9AB8-F45B20287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F5741E5-7842-4B69-9677-7810A7518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635DD2-7013-4E3C-9257-3139D266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DA7-3BF0-49DA-B6AD-A8E547F59144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DBAF41E-82EE-42DA-AB68-F7ADABD25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E5BAE32-4AA2-493E-9166-5AFE16C6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A951-9740-49BC-B1C4-D8E310130D1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79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8C43C-F989-4797-868B-C42D6C04D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80BB746-EFE5-4743-BEF6-18CC19B3D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C951AE7-9D6E-4F07-A6DC-7364C84E5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DA7-3BF0-49DA-B6AD-A8E547F59144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A8C44A-FBA9-436B-9583-EE84EC539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9EC522A-4BA3-4F12-9131-6FE97095D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A951-9740-49BC-B1C4-D8E310130D1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5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E402FA-C124-4F77-A3C1-00A345CE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236FA5A-2E78-4F21-9C7B-F355868A9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EE85662-C35E-4CDB-9F61-B1F99081F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594440A-C792-48A1-B714-FCD2912A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DA7-3BF0-49DA-B6AD-A8E547F59144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E624B59-3BC2-4D55-A56A-197E69CD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EA2E9F2-FF38-40A9-A46E-493834AC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A951-9740-49BC-B1C4-D8E310130D1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5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32231-817E-4489-9F47-C86DD48EC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3023F90-88B2-4E57-AC6E-F2B2FC118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2C1624F-1BF7-4EB0-BFE6-AC206C13D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BEBEB562-A1E6-4B5C-B55B-22D649901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C0C7CE8-109C-43C6-913E-08C86097D5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E4254CE0-631D-42DC-A13E-CDB83A1D5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DA7-3BF0-49DA-B6AD-A8E547F59144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04266FCE-AE73-4EBC-9A99-2D0D9CFB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0427567E-BA9C-4CE1-8392-AD294F5BF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A951-9740-49BC-B1C4-D8E310130D1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242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94258-21AE-4454-BA8D-7EBA6B3D9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7B04EE6-9A38-451C-9259-75DE380C2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DA7-3BF0-49DA-B6AD-A8E547F59144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A665CBD-FCF2-4FE8-999E-CB5192A9D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87AA9A10-9285-45A4-98DB-6C3182265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A951-9740-49BC-B1C4-D8E310130D1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584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905A942E-BC38-404B-A1A6-DACF9F81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DA7-3BF0-49DA-B6AD-A8E547F59144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1F374FF7-C093-415B-B925-E19597A2D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D846A52-691C-481C-82B6-2830E142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A951-9740-49BC-B1C4-D8E310130D1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3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904E69-B74B-461E-91FC-FB776276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47C1D07-B54A-4575-AC45-6854901D8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5B58D03-0B3C-496C-8636-EA60BE576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E0B17E2-B2E2-44C3-A286-5B2312AC9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DA7-3BF0-49DA-B6AD-A8E547F59144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74EC965-318D-4B2B-AF97-4B10A69AF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4DECABE-3325-4F0F-A40A-8C53992C5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A951-9740-49BC-B1C4-D8E310130D1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034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3090B7-26DB-420A-B629-45B5BE64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D279C748-847E-4EAC-83B0-79C16FB66E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8B9ACDA-E237-401D-AB61-810BE019D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A675370-DF12-4207-9306-2B32BA46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DA7-3BF0-49DA-B6AD-A8E547F59144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92D6E04-439F-454E-B4AC-976DE683F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67B9080-9988-47D4-B953-AA0F38F6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A951-9740-49BC-B1C4-D8E310130D1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799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8427D790-B66C-4D58-8BE8-70C2A9563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9208FC8-82C9-4318-9C30-E201DD7A5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409BCE8-9D1A-42CC-941D-EE8A1F97E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0FDA7-3BF0-49DA-B6AD-A8E547F59144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9B75CB2-78FF-45AD-A432-1B042F8A5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9EE4A74-55CF-4424-8BC5-8BB681B12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8A951-9740-49BC-B1C4-D8E310130D1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0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ustomXml" Target="../ink/ink2.xml"/><Relationship Id="rId10" Type="http://schemas.openxmlformats.org/officeDocument/2006/relationships/image" Target="../media/image16.png"/><Relationship Id="rId4" Type="http://schemas.openxmlformats.org/officeDocument/2006/relationships/image" Target="../media/image130.png"/><Relationship Id="rId9" Type="http://schemas.openxmlformats.org/officeDocument/2006/relationships/customXml" Target="../ink/ink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mckinsey.com/featured-insights/asia-pacific/beyond-income-redrawing-asias-consumer-ma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adb.org/publications/regional-comprehensive-economic-partnership-impact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pW9JcWxKq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pW9JcWxKq0?feature=oembed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ft.com/content/2b0c172b-2de9-4011-bf40-f4242f4673cc?shareType=nongift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ft.com/content/6825bee4-52a7-4c86-b1aa-31c100708c3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ft.com/content/e950f58c-0d8f-4121-b4f2-ece71d2cb267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ft.com/content/98f22615-ee7e-4431-ab98-fb6e3f9de032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ft.com/content/4b2a8252-164c-402b-9413-dee87a373cc3?emailId=6172b84cd913ff0004773708&amp;segmentId=3d08be62-315f-7330-5bbd-af33dc531acb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c.europa.eu/eurostat/documents/3217494/10934584/KS-EX-20-001-EN-N.pdf/8ac3b640-0c7e-65e2-9f79-d03f00169e1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ft.com/content/5ca525f7-cb40-468a-a294-5938d11af6a5?shareType=nongift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ft.com/content/3bab2b03-0cd9-4e91-86ab-dcda499fb231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ft.com/content/ffa21fd7-b8d9-4a15-be2b-cce21d12371d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ft.com/content/1dd8a704-9412-4f6c-a7c2-80ab171b026d?shareType=nongift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ft.com/content/d992865e-eafd-4a18-8e17-c3bf778cc218?shareType=nongift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ft.com/content/7547558d-0503-4ce7-95d7-ae991bcaac92?shareType=nongift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ft.com/content/518c9f67-1a28-4639-a48a-d728e0a539be?shareType=nongift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ec.europa.eu/info/strategy/priorities-2019-2024/europe-fit-digital-age/european-industrial-strategy_en#strengthening-eus-open-strategic-autonomy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c.europa.eu/eurostat/documents/3217494/10934584/KS-EX-20-001-EN-N.pdf/8ac3b640-0c7e-65e2-9f79-d03f00169e1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lowyinstitute.org/the-interpreter/chart-week-global-trade-through-us-china-len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580D3-2EFA-4D5B-B560-743E3FC6E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PT" b="1" dirty="0"/>
              <a:t> THE RISE OF ASIA</a:t>
            </a:r>
            <a:endParaRPr lang="en-GB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179AA6-2AF6-444D-8813-A83FDD206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6775"/>
            <a:ext cx="9144000" cy="1371600"/>
          </a:xfrm>
        </p:spPr>
        <p:txBody>
          <a:bodyPr/>
          <a:lstStyle/>
          <a:p>
            <a:r>
              <a:rPr lang="pt-PT" dirty="0"/>
              <a:t>Global </a:t>
            </a:r>
            <a:r>
              <a:rPr lang="pt-PT" dirty="0" err="1"/>
              <a:t>Economic</a:t>
            </a:r>
            <a:r>
              <a:rPr lang="pt-PT" dirty="0"/>
              <a:t> </a:t>
            </a:r>
            <a:r>
              <a:rPr lang="pt-PT" dirty="0" err="1"/>
              <a:t>Trends</a:t>
            </a:r>
            <a:r>
              <a:rPr lang="pt-PT" dirty="0"/>
              <a:t> (GET)</a:t>
            </a:r>
          </a:p>
          <a:p>
            <a:r>
              <a:rPr lang="pt-PT" dirty="0"/>
              <a:t>Master in Management (MIM)</a:t>
            </a:r>
          </a:p>
          <a:p>
            <a:r>
              <a:rPr lang="en-GB" dirty="0"/>
              <a:t>13</a:t>
            </a:r>
            <a:r>
              <a:rPr lang="en-GB" baseline="30000" dirty="0"/>
              <a:t>th</a:t>
            </a:r>
            <a:r>
              <a:rPr lang="en-GB" dirty="0"/>
              <a:t> October 2022</a:t>
            </a:r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645D915-185E-40EA-8FA8-7563E9BF1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155" y="0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15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709219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DB08CF-6C15-4210-8767-4D2855D29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1E40C399-0A2D-4F01-A60E-2A1B59A8A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51272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DF4210-9492-4942-81D0-7006AC37F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4AB4DFB-F442-4D2B-B0EA-7B216EA0B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127A921-2843-48A9-87E7-E5D978976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280F7347-24A9-425B-B7B9-FF03EE040C77}"/>
                  </a:ext>
                </a:extLst>
              </p14:cNvPr>
              <p14:cNvContentPartPr/>
              <p14:nvPr/>
            </p14:nvContentPartPr>
            <p14:xfrm>
              <a:off x="2882880" y="4267080"/>
              <a:ext cx="6001200" cy="12096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280F7347-24A9-425B-B7B9-FF03EE040C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67040" y="4203720"/>
                <a:ext cx="603252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1D354732-31C0-4757-81D8-F3A3256A9512}"/>
                  </a:ext>
                </a:extLst>
              </p14:cNvPr>
              <p14:cNvContentPartPr/>
              <p14:nvPr/>
            </p14:nvContentPartPr>
            <p14:xfrm>
              <a:off x="2870280" y="4552920"/>
              <a:ext cx="546480" cy="4500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1D354732-31C0-4757-81D8-F3A3256A95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4440" y="4489560"/>
                <a:ext cx="5778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B5C8B824-DAFD-4831-9CD0-54811D67A51C}"/>
                  </a:ext>
                </a:extLst>
              </p14:cNvPr>
              <p14:cNvContentPartPr/>
              <p14:nvPr/>
            </p14:nvContentPartPr>
            <p14:xfrm>
              <a:off x="2914560" y="4826160"/>
              <a:ext cx="5975640" cy="101880"/>
            </p14:xfrm>
          </p:contentPart>
        </mc:Choice>
        <mc:Fallback xmlns=""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B5C8B824-DAFD-4831-9CD0-54811D67A51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98720" y="4762800"/>
                <a:ext cx="600696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F2CD7F0D-7F0C-4383-8538-6D829D9A6D70}"/>
                  </a:ext>
                </a:extLst>
              </p14:cNvPr>
              <p14:cNvContentPartPr/>
              <p14:nvPr/>
            </p14:nvContentPartPr>
            <p14:xfrm>
              <a:off x="2908440" y="5099040"/>
              <a:ext cx="3632400" cy="5112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F2CD7F0D-7F0C-4383-8538-6D829D9A6D7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92600" y="5035680"/>
                <a:ext cx="3663720" cy="17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1502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88CEC5-650D-4EE3-87C1-9062CA424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9E9B6F6-215A-4785-8B29-5AEE3DDD8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E1E7C096-69C1-43B1-B089-A5B4712E1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Pré-visualização de Diapositivo 6">
                <a:extLst>
                  <a:ext uri="{FF2B5EF4-FFF2-40B4-BE49-F238E27FC236}">
                    <a16:creationId xmlns:a16="http://schemas.microsoft.com/office/drawing/2014/main" id="{C38AF312-57B2-4B57-A009-C745F4A953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177259"/>
                  </p:ext>
                </p:extLst>
              </p:nvPr>
            </p:nvGraphicFramePr>
            <p:xfrm>
              <a:off x="1295400" y="4619625"/>
              <a:ext cx="3048000" cy="1714500"/>
            </p:xfrm>
            <a:graphic>
              <a:graphicData uri="http://schemas.microsoft.com/office/powerpoint/2016/slidezoom">
                <pslz:sldZm>
                  <pslz:sldZmObj sldId="1513" cId="2363712473">
                    <pslz:zmPr id="{5A1C2366-0D7A-458F-BA56-D7917C7558B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Pré-visualização de Diapositivo 6">
                <a:extLst>
                  <a:ext uri="{FF2B5EF4-FFF2-40B4-BE49-F238E27FC236}">
                    <a16:creationId xmlns:a16="http://schemas.microsoft.com/office/drawing/2014/main" id="{C38AF312-57B2-4B57-A009-C745F4A953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5400" y="461962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6153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5553F27C-286B-40A6-80BB-5F2232B3B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12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8E46A-5F9C-4EBE-88DB-950A1855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C2BB1C8-44B4-42DF-B959-50BF9BA76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EF69A3-73AF-419A-9E2C-3E7B6AF2C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82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84186B-6030-41BB-AEE3-3BFCAA3AD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5D17EFF-0078-4AE7-BCBE-AA9E1F300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D5A59F7-996E-4EA8-82F6-AD727E46D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11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AFD6EC-0588-4B9D-AECA-6A1163AB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Marcador de Posição de Conteúdo 4" descr="Uma imagem com mapa&#10;&#10;Descrição gerada automaticamente">
            <a:hlinkClick r:id="rId2"/>
            <a:extLst>
              <a:ext uri="{FF2B5EF4-FFF2-40B4-BE49-F238E27FC236}">
                <a16:creationId xmlns:a16="http://schemas.microsoft.com/office/drawing/2014/main" id="{EC2BF07D-2AE5-4898-839F-FD4BD191D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285440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F25A40A7-0278-4E45-9C7B-E9E7DE912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92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47CC8773-8EAB-43DA-8E9C-ECB3833D6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33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0CF8F3-FC4B-B9F8-FF76-B437845B6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B2D0E1E9-B2D7-3412-8343-81B32D752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0858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Uma imagem com peixe, sentado&#10;&#10;Descrição gerada automaticamente">
            <a:hlinkClick r:id="rId3"/>
            <a:extLst>
              <a:ext uri="{FF2B5EF4-FFF2-40B4-BE49-F238E27FC236}">
                <a16:creationId xmlns:a16="http://schemas.microsoft.com/office/drawing/2014/main" id="{27ECA21B-C131-4AA4-B2EE-B74DDD506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Multimédia Online 1" title="What is the Fourth Industrial Revolution?">
            <a:hlinkClick r:id="" action="ppaction://media"/>
            <a:extLst>
              <a:ext uri="{FF2B5EF4-FFF2-40B4-BE49-F238E27FC236}">
                <a16:creationId xmlns:a16="http://schemas.microsoft.com/office/drawing/2014/main" id="{A2B80224-6D9E-4091-805E-1384628508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0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2050B6-B081-40FB-9C22-811841C6E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9685D42-F0F6-4E9B-B1B0-BD92F0155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561A8B62-6EFF-4B73-B250-A2EC9C2DB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89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693272-816F-4937-949A-7BB30A8AA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52D9F32-DC0B-4131-9A74-C3EF68AC8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593B63E-2B0E-45A9-BB26-D767F9382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41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C36BF0-F5EB-4C2A-AA58-51825D494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2B8F98B-7387-44E6-8EE0-E201F87CA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A62B438-60E8-4837-B82C-6BC2029F7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49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C45B72-8529-4159-BF88-29B74E4A1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37BF23E-94F4-4742-9C11-1B6B04A02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466659D-7CC4-4811-87E8-FE82F3BAB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28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688564-A8EF-167F-9FEA-D9056C59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C4DC314-DFD2-9D8F-3FD3-8EF496EC6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E2D261A-916C-3637-1724-FDF1868D9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16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73600F-3E85-79A0-7F59-3DEAD413D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0723D5F-2100-8967-0E68-774E9B86C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64C30B82-9428-E63B-2A87-737484E50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91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63C3D8-8CB3-7E16-6CA3-3A32EE98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2B05DE6-A1BC-7B87-E93F-A2149BF27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7286453F-F883-0998-3A10-D73F9E5A4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56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18824-291F-0755-B121-EF6E3B6DB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6244243-1836-78BA-CED2-00300617D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3824C165-4934-43DC-FD6E-CD39ABD56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CA173-1477-4CB2-8DA2-95F8CE7E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19E0137-2869-4754-954E-9294C7189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EC1035E4-420F-436A-9924-24B247815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27" y="0"/>
            <a:ext cx="12275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16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210" y="1"/>
            <a:ext cx="9063789" cy="1212782"/>
          </a:xfrm>
        </p:spPr>
        <p:txBody>
          <a:bodyPr>
            <a:normAutofit fontScale="90000"/>
          </a:bodyPr>
          <a:lstStyle/>
          <a:p>
            <a:pPr algn="r"/>
            <a:r>
              <a:rPr lang="pt-PT" i="1" dirty="0">
                <a:hlinkClick r:id="rId2"/>
              </a:rPr>
              <a:t>Eurostat 2020: </a:t>
            </a:r>
            <a:r>
              <a:rPr lang="pt-PT" i="1" dirty="0" err="1">
                <a:hlinkClick r:id="rId2"/>
              </a:rPr>
              <a:t>Europe</a:t>
            </a:r>
            <a:r>
              <a:rPr lang="pt-PT" i="1" dirty="0">
                <a:hlinkClick r:id="rId2"/>
              </a:rPr>
              <a:t> in </a:t>
            </a:r>
            <a:r>
              <a:rPr lang="pt-PT" i="1" dirty="0" err="1">
                <a:hlinkClick r:id="rId2"/>
              </a:rPr>
              <a:t>the</a:t>
            </a:r>
            <a:r>
              <a:rPr lang="pt-PT" i="1" dirty="0">
                <a:hlinkClick r:id="rId2"/>
              </a:rPr>
              <a:t> </a:t>
            </a:r>
            <a:r>
              <a:rPr lang="pt-PT" i="1" dirty="0" err="1">
                <a:hlinkClick r:id="rId2"/>
              </a:rPr>
              <a:t>World</a:t>
            </a:r>
            <a:br>
              <a:rPr lang="pt-PT" i="1" dirty="0"/>
            </a:br>
            <a:endParaRPr lang="pt-PT" i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65538DC-E123-4C23-A115-67A934766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06" y="104559"/>
            <a:ext cx="1902117" cy="835224"/>
          </a:xfrm>
          <a:prstGeom prst="rect">
            <a:avLst/>
          </a:prstGeom>
        </p:spPr>
      </p:pic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D698A7FB-D113-4DCD-A90A-1EFD76467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29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5BD90-A003-48E3-AB03-6EF6EF07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EEF8F3A-BB5B-47F1-B02E-EA87DE49F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3066590C-46F6-4804-AD85-417B9B30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73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C016D1-F5F3-07C1-2A7B-A020A1BD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034AB16-B047-5AC2-33AE-4E10DC17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F611F8E3-F1E8-8DA5-C000-5DFF2A85D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0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A7E9A0-6A37-DED9-7CF6-A6A22F0C4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F78D03A-048D-3348-F154-A68C80362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4E3A9423-7702-9504-BD35-5175F20F0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90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297F29-C37C-BA11-A7C7-FA87C1C5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85B77FC-5D66-EF10-BED9-4A04DEBBC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B579D87D-3B84-38A1-CA25-83F9351E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6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68F7F-1ED2-4288-BA14-9D8035623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133F0B1-FF8B-42F5-B1BD-C4CC6B612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0DE5F126-A8EA-484A-9DFA-BFB95D2A3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51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46FCD6E0-669F-218F-7A7E-A859D302E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672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70B727-6A8C-4AD0-B313-5BCBF5FD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7C67021-DE02-433B-9425-3D217403A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3F8F6CB4-1366-427F-8AC5-B601F0081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74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AEB29D-85D7-D31D-B084-BA6E987B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B3B46D7-2E97-10F8-5686-D41EE0AF8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1A730B65-6440-64DC-2633-E4D37E59F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54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210" y="1"/>
            <a:ext cx="9063789" cy="1212782"/>
          </a:xfrm>
        </p:spPr>
        <p:txBody>
          <a:bodyPr>
            <a:normAutofit fontScale="90000"/>
          </a:bodyPr>
          <a:lstStyle/>
          <a:p>
            <a:pPr algn="r"/>
            <a:r>
              <a:rPr lang="pt-PT" i="1" dirty="0">
                <a:hlinkClick r:id="rId2"/>
              </a:rPr>
              <a:t>Eurostat 2020: </a:t>
            </a:r>
            <a:r>
              <a:rPr lang="pt-PT" i="1" dirty="0" err="1">
                <a:hlinkClick r:id="rId2"/>
              </a:rPr>
              <a:t>Europe</a:t>
            </a:r>
            <a:r>
              <a:rPr lang="pt-PT" i="1" dirty="0">
                <a:hlinkClick r:id="rId2"/>
              </a:rPr>
              <a:t> in </a:t>
            </a:r>
            <a:r>
              <a:rPr lang="pt-PT" i="1" dirty="0" err="1">
                <a:hlinkClick r:id="rId2"/>
              </a:rPr>
              <a:t>the</a:t>
            </a:r>
            <a:r>
              <a:rPr lang="pt-PT" i="1" dirty="0">
                <a:hlinkClick r:id="rId2"/>
              </a:rPr>
              <a:t> </a:t>
            </a:r>
            <a:r>
              <a:rPr lang="pt-PT" i="1" dirty="0" err="1">
                <a:hlinkClick r:id="rId2"/>
              </a:rPr>
              <a:t>World</a:t>
            </a:r>
            <a:br>
              <a:rPr lang="pt-PT" i="1" dirty="0"/>
            </a:br>
            <a:endParaRPr lang="pt-PT" i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65538DC-E123-4C23-A115-67A934766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06" y="104559"/>
            <a:ext cx="1902117" cy="835224"/>
          </a:xfrm>
          <a:prstGeom prst="rect">
            <a:avLst/>
          </a:prstGeom>
        </p:spPr>
      </p:pic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3C7B5370-E1B5-4C0A-83A5-983AE0F25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3810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98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12654A-19CA-415F-8189-8A22DB533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3A1FBA38-341B-496F-A1DA-FC1CF85DE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90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8171CD-B0D6-4685-9F09-92710C46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0F0B7B6-5E2A-454F-8B47-B9DE60937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5CD71183-FF79-418A-B620-26A4F6F9A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42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32050-E93F-DB92-2554-D5D699472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E189071-7917-CB44-FE4B-688F57E1D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1DF277A-D6ED-590D-9FDF-7306464A4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20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71D00A-98A6-FF56-1492-D8F4ACAE2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680F482-CD8F-63DA-462D-2E3F84798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67D6617-F1FC-E793-BF70-A041EF659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67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2A3079-479D-D15D-2CD8-DBA6BF093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B51A979-A037-74CF-76EE-ED6A97B7E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578F87-CD87-E366-701F-3EB5FCB17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614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10035</TotalTime>
  <Words>36</Words>
  <Application>Microsoft Office PowerPoint</Application>
  <PresentationFormat>Ecrã Panorâmico</PresentationFormat>
  <Paragraphs>6</Paragraphs>
  <Slides>37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Tema do Office</vt:lpstr>
      <vt:lpstr> THE RISE OF ASIA</vt:lpstr>
      <vt:lpstr>Apresentação do PowerPoint</vt:lpstr>
      <vt:lpstr>Eurostat 2020: Europe in the World </vt:lpstr>
      <vt:lpstr>Eurostat 2020: Europe in the World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RISE OF ASIA</dc:title>
  <dc:creator>Luis Mah</dc:creator>
  <cp:lastModifiedBy>Luis Mah</cp:lastModifiedBy>
  <cp:revision>15</cp:revision>
  <dcterms:created xsi:type="dcterms:W3CDTF">2020-10-20T22:55:05Z</dcterms:created>
  <dcterms:modified xsi:type="dcterms:W3CDTF">2022-10-13T08:09:28Z</dcterms:modified>
</cp:coreProperties>
</file>